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9" r:id="rId4"/>
    <p:sldId id="260" r:id="rId5"/>
    <p:sldId id="262" r:id="rId6"/>
    <p:sldId id="258" r:id="rId7"/>
    <p:sldId id="261" r:id="rId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24A3D23-2D00-47A3-8F1B-30B0DA6A3F97}" type="datetimeFigureOut">
              <a:rPr lang="it-IT" smtClean="0"/>
              <a:pPr/>
              <a:t>24/05/2017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DB8CBFE-490B-4FE9-B7CD-3FE801D8D721}"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24A3D23-2D00-47A3-8F1B-30B0DA6A3F97}" type="datetimeFigureOut">
              <a:rPr lang="it-IT" smtClean="0"/>
              <a:pPr/>
              <a:t>24/05/2017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DB8CBFE-490B-4FE9-B7CD-3FE801D8D721}"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24A3D23-2D00-47A3-8F1B-30B0DA6A3F97}" type="datetimeFigureOut">
              <a:rPr lang="it-IT" smtClean="0"/>
              <a:pPr/>
              <a:t>24/05/2017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DB8CBFE-490B-4FE9-B7CD-3FE801D8D721}"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24A3D23-2D00-47A3-8F1B-30B0DA6A3F97}" type="datetimeFigureOut">
              <a:rPr lang="it-IT" smtClean="0"/>
              <a:pPr/>
              <a:t>24/05/2017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DB8CBFE-490B-4FE9-B7CD-3FE801D8D721}"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24A3D23-2D00-47A3-8F1B-30B0DA6A3F97}" type="datetimeFigureOut">
              <a:rPr lang="it-IT" smtClean="0"/>
              <a:pPr/>
              <a:t>24/05/2017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DB8CBFE-490B-4FE9-B7CD-3FE801D8D721}"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24A3D23-2D00-47A3-8F1B-30B0DA6A3F97}" type="datetimeFigureOut">
              <a:rPr lang="it-IT" smtClean="0"/>
              <a:pPr/>
              <a:t>24/05/2017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DB8CBFE-490B-4FE9-B7CD-3FE801D8D721}"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24A3D23-2D00-47A3-8F1B-30B0DA6A3F97}" type="datetimeFigureOut">
              <a:rPr lang="it-IT" smtClean="0"/>
              <a:pPr/>
              <a:t>24/05/2017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DB8CBFE-490B-4FE9-B7CD-3FE801D8D721}"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E24A3D23-2D00-47A3-8F1B-30B0DA6A3F97}" type="datetimeFigureOut">
              <a:rPr lang="it-IT" smtClean="0"/>
              <a:pPr/>
              <a:t>24/05/2017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DB8CBFE-490B-4FE9-B7CD-3FE801D8D721}"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24A3D23-2D00-47A3-8F1B-30B0DA6A3F97}" type="datetimeFigureOut">
              <a:rPr lang="it-IT" smtClean="0"/>
              <a:pPr/>
              <a:t>24/05/2017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DB8CBFE-490B-4FE9-B7CD-3FE801D8D721}"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24A3D23-2D00-47A3-8F1B-30B0DA6A3F97}" type="datetimeFigureOut">
              <a:rPr lang="it-IT" smtClean="0"/>
              <a:pPr/>
              <a:t>24/05/2017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DB8CBFE-490B-4FE9-B7CD-3FE801D8D721}"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24A3D23-2D00-47A3-8F1B-30B0DA6A3F97}" type="datetimeFigureOut">
              <a:rPr lang="it-IT" smtClean="0"/>
              <a:pPr/>
              <a:t>24/05/2017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DB8CBFE-490B-4FE9-B7CD-3FE801D8D721}"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4A3D23-2D00-47A3-8F1B-30B0DA6A3F97}" type="datetimeFigureOut">
              <a:rPr lang="it-IT" smtClean="0"/>
              <a:pPr/>
              <a:t>24/05/2017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B8CBFE-490B-4FE9-B7CD-3FE801D8D721}"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buNone/>
            </a:pPr>
            <a:r>
              <a:rPr lang="it-IT" dirty="0" smtClean="0"/>
              <a:t>Tratto da:</a:t>
            </a:r>
          </a:p>
          <a:p>
            <a:r>
              <a:rPr lang="it-IT" sz="2000" dirty="0" smtClean="0"/>
              <a:t>Anna </a:t>
            </a:r>
            <a:r>
              <a:rPr lang="it-IT" sz="2000" dirty="0" err="1" smtClean="0"/>
              <a:t>Labella</a:t>
            </a:r>
            <a:r>
              <a:rPr lang="it-IT" sz="2000" dirty="0" smtClean="0"/>
              <a:t> (a cura), </a:t>
            </a:r>
            <a:r>
              <a:rPr lang="it-IT" sz="2000" i="1" dirty="0" smtClean="0"/>
              <a:t>E questo tutti chiamano Informatica</a:t>
            </a:r>
            <a:r>
              <a:rPr lang="it-IT" sz="2000" dirty="0" smtClean="0"/>
              <a:t>, Manuali</a:t>
            </a:r>
            <a:r>
              <a:rPr lang="it-IT" sz="2000" i="1" dirty="0" smtClean="0"/>
              <a:t> </a:t>
            </a:r>
            <a:r>
              <a:rPr lang="it-IT" sz="2000" dirty="0" smtClean="0"/>
              <a:t>Scienze e Tecnologie – Formazione, La Sapienza Roma</a:t>
            </a:r>
            <a:endParaRPr lang="it-IT" sz="200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smtClean="0"/>
              <a:t>informatica</a:t>
            </a:r>
            <a:endParaRPr lang="it-IT" dirty="0"/>
          </a:p>
        </p:txBody>
      </p:sp>
      <p:sp>
        <p:nvSpPr>
          <p:cNvPr id="5" name="Segnaposto contenuto 4"/>
          <p:cNvSpPr>
            <a:spLocks noGrp="1"/>
          </p:cNvSpPr>
          <p:nvPr>
            <p:ph idx="1"/>
          </p:nvPr>
        </p:nvSpPr>
        <p:spPr/>
        <p:txBody>
          <a:bodyPr>
            <a:noAutofit/>
          </a:bodyPr>
          <a:lstStyle/>
          <a:p>
            <a:pPr marL="0" indent="0">
              <a:spcBef>
                <a:spcPts val="0"/>
              </a:spcBef>
              <a:buNone/>
            </a:pPr>
            <a:r>
              <a:rPr lang="it-IT" sz="2400" dirty="0"/>
              <a:t>Nell’accezione </a:t>
            </a:r>
            <a:r>
              <a:rPr lang="it-IT" sz="2400" dirty="0" smtClean="0"/>
              <a:t>italiana </a:t>
            </a:r>
            <a:r>
              <a:rPr lang="it-IT" sz="2400" dirty="0"/>
              <a:t>il termine viene associato sia alla </a:t>
            </a:r>
            <a:r>
              <a:rPr lang="it-IT" sz="2400" dirty="0" smtClean="0"/>
              <a:t>pratica di </a:t>
            </a:r>
            <a:r>
              <a:rPr lang="it-IT" sz="2400" dirty="0"/>
              <a:t>utilizzo di dispositivi automatici di elaborazione dati (computer</a:t>
            </a:r>
            <a:r>
              <a:rPr lang="it-IT" sz="2400" dirty="0" smtClean="0"/>
              <a:t>, in </a:t>
            </a:r>
            <a:r>
              <a:rPr lang="it-IT" sz="2400" dirty="0"/>
              <a:t>senso lato: PC, </a:t>
            </a:r>
            <a:r>
              <a:rPr lang="it-IT" sz="2400" dirty="0" err="1"/>
              <a:t>tablet</a:t>
            </a:r>
            <a:r>
              <a:rPr lang="it-IT" sz="2400" dirty="0"/>
              <a:t>, </a:t>
            </a:r>
            <a:r>
              <a:rPr lang="it-IT" sz="2400" dirty="0" err="1"/>
              <a:t>smartphone</a:t>
            </a:r>
            <a:r>
              <a:rPr lang="it-IT" sz="2400" dirty="0"/>
              <a:t>, etc.), sia alla ben più </a:t>
            </a:r>
            <a:r>
              <a:rPr lang="it-IT" sz="2400" dirty="0" smtClean="0"/>
              <a:t>profonda attività </a:t>
            </a:r>
            <a:r>
              <a:rPr lang="it-IT" sz="2400" dirty="0"/>
              <a:t>legata alla loro </a:t>
            </a:r>
            <a:r>
              <a:rPr lang="it-IT" sz="2400" i="1" dirty="0"/>
              <a:t>programmazione, vero e proprio </a:t>
            </a:r>
            <a:r>
              <a:rPr lang="it-IT" sz="2400" i="1" dirty="0" smtClean="0"/>
              <a:t>connubio </a:t>
            </a:r>
            <a:r>
              <a:rPr lang="it-IT" sz="2400" dirty="0" smtClean="0"/>
              <a:t>di </a:t>
            </a:r>
            <a:r>
              <a:rPr lang="it-IT" sz="2400" dirty="0"/>
              <a:t>ingegno e tecnica, l’educazione alla quale richiede un approccio </a:t>
            </a:r>
            <a:r>
              <a:rPr lang="it-IT" sz="2400" dirty="0" smtClean="0"/>
              <a:t>pedagogico sistematico </a:t>
            </a:r>
            <a:r>
              <a:rPr lang="it-IT" sz="2400" dirty="0"/>
              <a:t>e di carattere scientifico. </a:t>
            </a:r>
            <a:r>
              <a:rPr lang="it-IT" sz="2400" dirty="0" smtClean="0"/>
              <a:t>Quindi informatica come : </a:t>
            </a:r>
          </a:p>
          <a:p>
            <a:pPr marL="400050" lvl="1" indent="0">
              <a:spcBef>
                <a:spcPts val="0"/>
              </a:spcBef>
            </a:pPr>
            <a:r>
              <a:rPr lang="it-IT" sz="2400" i="1" dirty="0" smtClean="0"/>
              <a:t>Information </a:t>
            </a:r>
            <a:r>
              <a:rPr lang="it-IT" sz="2400" i="1" dirty="0"/>
              <a:t>and </a:t>
            </a:r>
            <a:r>
              <a:rPr lang="it-IT" sz="2400" i="1" dirty="0" err="1"/>
              <a:t>Communication</a:t>
            </a:r>
            <a:r>
              <a:rPr lang="it-IT" sz="2400" i="1" dirty="0"/>
              <a:t> </a:t>
            </a:r>
            <a:r>
              <a:rPr lang="it-IT" sz="2400" i="1" dirty="0" err="1"/>
              <a:t>Technology</a:t>
            </a:r>
            <a:r>
              <a:rPr lang="it-IT" sz="2400" i="1" dirty="0"/>
              <a:t> (ICT), quando ci si </a:t>
            </a:r>
            <a:r>
              <a:rPr lang="it-IT" sz="2400" i="1" dirty="0" smtClean="0"/>
              <a:t>riferisce </a:t>
            </a:r>
            <a:r>
              <a:rPr lang="it-IT" sz="2400" dirty="0" smtClean="0"/>
              <a:t>ai </a:t>
            </a:r>
            <a:r>
              <a:rPr lang="it-IT" sz="2400" dirty="0"/>
              <a:t>dispositivi tecnologici </a:t>
            </a:r>
            <a:r>
              <a:rPr lang="it-IT" sz="2400" b="1" u="sng" dirty="0"/>
              <a:t>e al loro utilizzo pratico</a:t>
            </a:r>
            <a:r>
              <a:rPr lang="it-IT" sz="2400" dirty="0" smtClean="0"/>
              <a:t>; </a:t>
            </a:r>
          </a:p>
          <a:p>
            <a:pPr marL="400050" lvl="1" indent="0">
              <a:spcBef>
                <a:spcPts val="0"/>
              </a:spcBef>
            </a:pPr>
            <a:r>
              <a:rPr lang="it-IT" sz="2400" dirty="0" smtClean="0"/>
              <a:t>C</a:t>
            </a:r>
            <a:r>
              <a:rPr lang="it-IT" sz="2400" i="1" dirty="0" smtClean="0"/>
              <a:t>omputer </a:t>
            </a:r>
            <a:r>
              <a:rPr lang="it-IT" sz="2400" i="1" dirty="0"/>
              <a:t>Science (CS), quando ci si riferisce allo studio </a:t>
            </a:r>
            <a:r>
              <a:rPr lang="it-IT" sz="2400" i="1" dirty="0" smtClean="0"/>
              <a:t>sistematico </a:t>
            </a:r>
            <a:r>
              <a:rPr lang="it-IT" sz="2400" dirty="0" smtClean="0"/>
              <a:t>dei </a:t>
            </a:r>
            <a:r>
              <a:rPr lang="it-IT" sz="2400" dirty="0"/>
              <a:t>processi </a:t>
            </a:r>
            <a:r>
              <a:rPr lang="it-IT" sz="2400" dirty="0" smtClean="0"/>
              <a:t>di programmazione di </a:t>
            </a:r>
            <a:r>
              <a:rPr lang="it-IT" sz="2400" dirty="0"/>
              <a:t>un </a:t>
            </a:r>
            <a:r>
              <a:rPr lang="it-IT" sz="2400" dirty="0" smtClean="0"/>
              <a:t>elaboratore (processi computazionali).</a:t>
            </a:r>
            <a:endParaRPr lang="it-IT"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457200" y="1600200"/>
            <a:ext cx="8435280" cy="4525963"/>
          </a:xfrm>
        </p:spPr>
        <p:txBody>
          <a:bodyPr>
            <a:noAutofit/>
          </a:bodyPr>
          <a:lstStyle/>
          <a:p>
            <a:pPr marL="0" indent="0">
              <a:lnSpc>
                <a:spcPct val="110000"/>
              </a:lnSpc>
              <a:spcBef>
                <a:spcPts val="0"/>
              </a:spcBef>
              <a:buNone/>
            </a:pPr>
            <a:r>
              <a:rPr lang="it-IT" sz="2200" dirty="0" smtClean="0"/>
              <a:t>La prima declinazione rimanda alla “pratica”. È questo l’aspetto che è stato privilegiato (lo è ancora in gran parte) nei corsi di formazione continua e in quelli scolastici primari di alfabetizzazione informatica in Italia: il discente viene istruito al mero uso di alcune delle applicazioni digitali di largo consumo. </a:t>
            </a:r>
          </a:p>
          <a:p>
            <a:pPr marL="0" indent="0">
              <a:lnSpc>
                <a:spcPct val="110000"/>
              </a:lnSpc>
              <a:spcBef>
                <a:spcPts val="0"/>
              </a:spcBef>
              <a:buNone/>
            </a:pPr>
            <a:r>
              <a:rPr lang="it-IT" sz="2200" dirty="0" smtClean="0"/>
              <a:t>Tale approccio ha diverse implicazioni negative, tra le quali:</a:t>
            </a:r>
          </a:p>
          <a:p>
            <a:r>
              <a:rPr lang="it-IT" sz="2200" dirty="0" smtClean="0"/>
              <a:t>l’incapacità di utilizzo consapevole dei mezzi di calcolo, ovvero mancanza di una vera cultura (o educazione) digitale;</a:t>
            </a:r>
          </a:p>
          <a:p>
            <a:r>
              <a:rPr lang="it-IT" sz="2200" dirty="0" smtClean="0"/>
              <a:t>la rapida obsolescenza delle informazioni acquisite, stante il livello di continua innovazione (hardware e software) in ambito tecnologico.</a:t>
            </a:r>
          </a:p>
          <a:p>
            <a:endParaRPr lang="it-IT" sz="2200" dirty="0" smtClean="0"/>
          </a:p>
          <a:p>
            <a:endParaRPr lang="it-IT" sz="2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Autofit/>
          </a:bodyPr>
          <a:lstStyle/>
          <a:p>
            <a:pPr marL="0" indent="0">
              <a:lnSpc>
                <a:spcPct val="120000"/>
              </a:lnSpc>
              <a:spcBef>
                <a:spcPts val="0"/>
              </a:spcBef>
              <a:buNone/>
            </a:pPr>
            <a:r>
              <a:rPr lang="it-IT" sz="2600" dirty="0" smtClean="0"/>
              <a:t>Esiste, invece ampio consenso riguardo al fatto che </a:t>
            </a:r>
            <a:r>
              <a:rPr lang="it-IT" sz="2600" b="1" dirty="0" smtClean="0"/>
              <a:t>l’obiettivo principale dell’informatica sia quello di definire degli strumenti metodologici atti a sviluppare le abilità necessarie a risolvere efficientemente problemi per i quali non si possiede a priori una procedura risolutiva. </a:t>
            </a:r>
            <a:r>
              <a:rPr lang="it-IT" sz="2600" dirty="0" smtClean="0"/>
              <a:t>Questo approccio conduce allo sviluppo nel discente del cosiddetto </a:t>
            </a:r>
            <a:r>
              <a:rPr lang="it-IT" sz="2600" i="1" dirty="0" smtClean="0"/>
              <a:t>pensiero computazionale, </a:t>
            </a:r>
            <a:r>
              <a:rPr lang="it-IT" sz="2600" dirty="0" smtClean="0"/>
              <a:t>che completa e </a:t>
            </a:r>
            <a:r>
              <a:rPr lang="it-IT" sz="2600" dirty="0" err="1" smtClean="0"/>
              <a:t>complementa</a:t>
            </a:r>
            <a:r>
              <a:rPr lang="it-IT" sz="2600" dirty="0" smtClean="0"/>
              <a:t> il classico sviluppo del pensiero </a:t>
            </a:r>
            <a:r>
              <a:rPr lang="it-IT" sz="2600" dirty="0" err="1" smtClean="0"/>
              <a:t>logicomatematico</a:t>
            </a:r>
            <a:r>
              <a:rPr lang="it-IT" sz="2600" dirty="0" smtClean="0"/>
              <a:t>. </a:t>
            </a:r>
            <a:endParaRPr lang="it-IT" sz="2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Perché computazionale</a:t>
            </a:r>
            <a:endParaRPr lang="it-IT" dirty="0"/>
          </a:p>
        </p:txBody>
      </p:sp>
      <p:sp>
        <p:nvSpPr>
          <p:cNvPr id="3" name="Segnaposto contenuto 2"/>
          <p:cNvSpPr>
            <a:spLocks noGrp="1"/>
          </p:cNvSpPr>
          <p:nvPr>
            <p:ph idx="1"/>
          </p:nvPr>
        </p:nvSpPr>
        <p:spPr/>
        <p:txBody>
          <a:bodyPr>
            <a:noAutofit/>
          </a:bodyPr>
          <a:lstStyle/>
          <a:p>
            <a:r>
              <a:rPr lang="it-IT" sz="3000" b="1" dirty="0" smtClean="0"/>
              <a:t>Il pensiero computazionale è un “</a:t>
            </a:r>
            <a:r>
              <a:rPr lang="it-IT" sz="3000" b="1" i="1" dirty="0" smtClean="0"/>
              <a:t>modo di pensare” </a:t>
            </a:r>
            <a:r>
              <a:rPr lang="it-IT" sz="3000" b="1" dirty="0" smtClean="0"/>
              <a:t>finalizzato</a:t>
            </a:r>
            <a:r>
              <a:rPr lang="it-IT" sz="3000" b="1" i="1" dirty="0" smtClean="0"/>
              <a:t> </a:t>
            </a:r>
            <a:r>
              <a:rPr lang="it-IT" sz="3000" b="1" dirty="0" smtClean="0"/>
              <a:t>ad automatizzare la risoluzione di un dato problema mediante la definizione di una </a:t>
            </a:r>
            <a:r>
              <a:rPr lang="it-IT" sz="3000" b="1" i="1" dirty="0" smtClean="0"/>
              <a:t>soluzione algoritmica, ovvero una sequenza accuratamente </a:t>
            </a:r>
            <a:r>
              <a:rPr lang="it-IT" sz="3000" b="1" dirty="0" smtClean="0"/>
              <a:t>descritta di passi, ognuno dei quali appartenente ad un catalogo ben definito di operazioni di base ammissibili.</a:t>
            </a:r>
            <a:r>
              <a:rPr lang="it-IT" sz="3000" dirty="0" smtClean="0"/>
              <a:t> </a:t>
            </a:r>
            <a:r>
              <a:rPr lang="it-IT" sz="3000" u="sng" dirty="0" smtClean="0"/>
              <a:t>L’algoritmo diventa quindi, a tutti gli effetti, il concetto centrale attorno al quale ruotano tutti gli aspetti fondanti dell’informatica intesa come </a:t>
            </a:r>
            <a:r>
              <a:rPr lang="it-IT" sz="3000" i="1" u="sng" dirty="0" smtClean="0"/>
              <a:t>computer science.</a:t>
            </a:r>
            <a:endParaRPr lang="it-IT" sz="3000" u="sn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Autofit/>
          </a:bodyPr>
          <a:lstStyle/>
          <a:p>
            <a:pPr marL="0" indent="0">
              <a:spcBef>
                <a:spcPts val="0"/>
              </a:spcBef>
              <a:buNone/>
            </a:pPr>
            <a:r>
              <a:rPr lang="it-IT" sz="2400" dirty="0" smtClean="0"/>
              <a:t>Facciamo riferimento a due ricercatori nel campo dell’informatica: </a:t>
            </a:r>
          </a:p>
          <a:p>
            <a:pPr marL="400050" lvl="1" indent="0">
              <a:spcBef>
                <a:spcPts val="0"/>
              </a:spcBef>
            </a:pPr>
            <a:r>
              <a:rPr lang="it-IT" sz="2400" dirty="0" smtClean="0"/>
              <a:t>“</a:t>
            </a:r>
            <a:r>
              <a:rPr lang="it-IT" sz="2400" dirty="0"/>
              <a:t>Il ragionamento matematico può essere considerato </a:t>
            </a:r>
            <a:r>
              <a:rPr lang="it-IT" sz="2400" dirty="0" smtClean="0"/>
              <a:t>piuttosto schematicamente </a:t>
            </a:r>
            <a:r>
              <a:rPr lang="it-IT" sz="2400" dirty="0"/>
              <a:t>come l'esercizio di una combinazione di due capacità</a:t>
            </a:r>
            <a:r>
              <a:rPr lang="it-IT" sz="2400" dirty="0" smtClean="0"/>
              <a:t>, che </a:t>
            </a:r>
            <a:r>
              <a:rPr lang="it-IT" sz="2400" dirty="0"/>
              <a:t>possiamo chiamare intuizione e ingegnosità.” </a:t>
            </a:r>
            <a:r>
              <a:rPr lang="it-IT" sz="1200" dirty="0"/>
              <a:t>(</a:t>
            </a:r>
            <a:r>
              <a:rPr lang="it-IT" sz="1200" dirty="0" smtClean="0"/>
              <a:t>Alan </a:t>
            </a:r>
            <a:r>
              <a:rPr lang="it-IT" sz="1200" dirty="0" err="1" smtClean="0"/>
              <a:t>Turing</a:t>
            </a:r>
            <a:r>
              <a:rPr lang="it-IT" sz="1200" dirty="0" smtClean="0"/>
              <a:t>; </a:t>
            </a:r>
            <a:r>
              <a:rPr lang="en-US" sz="1200" i="1" dirty="0" smtClean="0"/>
              <a:t>The purpose of ordinal logics</a:t>
            </a:r>
            <a:r>
              <a:rPr lang="en-US" sz="1200" dirty="0" smtClean="0"/>
              <a:t>, </a:t>
            </a:r>
            <a:r>
              <a:rPr lang="en-US" sz="1200" dirty="0" err="1" smtClean="0"/>
              <a:t>di</a:t>
            </a:r>
            <a:r>
              <a:rPr lang="en-US" sz="1200" dirty="0" smtClean="0"/>
              <a:t> </a:t>
            </a:r>
            <a:r>
              <a:rPr lang="en-US" sz="1200" i="1" dirty="0" smtClean="0"/>
              <a:t>Systems of Logic Based on Ordinals</a:t>
            </a:r>
            <a:r>
              <a:rPr lang="en-US" sz="1200" dirty="0" smtClean="0"/>
              <a:t>, 1938; </a:t>
            </a:r>
            <a:r>
              <a:rPr lang="en-US" sz="1200" dirty="0" err="1" smtClean="0"/>
              <a:t>pubblicato</a:t>
            </a:r>
            <a:r>
              <a:rPr lang="en-US" sz="1200" dirty="0" smtClean="0"/>
              <a:t> in </a:t>
            </a:r>
            <a:r>
              <a:rPr lang="en-US" sz="1200" i="1" dirty="0" smtClean="0"/>
              <a:t>Proceedings of the London Mathematical Society</a:t>
            </a:r>
            <a:r>
              <a:rPr lang="en-US" sz="1200" dirty="0" smtClean="0"/>
              <a:t>, </a:t>
            </a:r>
            <a:r>
              <a:rPr lang="en-US" sz="1200" dirty="0" err="1" smtClean="0"/>
              <a:t>serie</a:t>
            </a:r>
            <a:r>
              <a:rPr lang="en-US" sz="1200" dirty="0" smtClean="0"/>
              <a:t> 2, vol. 45, 1939</a:t>
            </a:r>
            <a:r>
              <a:rPr lang="it-IT" sz="1200" dirty="0" smtClean="0"/>
              <a:t>)</a:t>
            </a:r>
          </a:p>
          <a:p>
            <a:pPr marL="400050" lvl="1" indent="0">
              <a:spcBef>
                <a:spcPts val="0"/>
              </a:spcBef>
              <a:buNone/>
            </a:pPr>
            <a:endParaRPr lang="it-IT" sz="2400" dirty="0" smtClean="0"/>
          </a:p>
          <a:p>
            <a:pPr marL="400050" lvl="1" indent="0">
              <a:spcBef>
                <a:spcPts val="0"/>
              </a:spcBef>
            </a:pPr>
            <a:r>
              <a:rPr lang="it-IT" sz="2400" dirty="0" smtClean="0"/>
              <a:t>“</a:t>
            </a:r>
            <a:r>
              <a:rPr lang="it-IT" sz="2400" dirty="0"/>
              <a:t>Se è vero che un problema non si capisce a fondo finché non lo </a:t>
            </a:r>
            <a:r>
              <a:rPr lang="it-IT" sz="2400" dirty="0" smtClean="0"/>
              <a:t>si deve </a:t>
            </a:r>
            <a:r>
              <a:rPr lang="it-IT" sz="2400" dirty="0"/>
              <a:t>insegnare a qualcun altro, a maggior ragione nulla deve </a:t>
            </a:r>
            <a:r>
              <a:rPr lang="it-IT" sz="2400" dirty="0" smtClean="0"/>
              <a:t>essere compreso </a:t>
            </a:r>
            <a:r>
              <a:rPr lang="it-IT" sz="2400" dirty="0"/>
              <a:t>in modo più approfondito di ciò che si deve insegnare </a:t>
            </a:r>
            <a:r>
              <a:rPr lang="it-IT" sz="2400" dirty="0" smtClean="0"/>
              <a:t>ad una </a:t>
            </a:r>
            <a:r>
              <a:rPr lang="it-IT" sz="2400" dirty="0"/>
              <a:t>macchina, ovvero di ciò che va espresso tramite un algoritmo</a:t>
            </a:r>
            <a:r>
              <a:rPr lang="it-IT" sz="2400" dirty="0" smtClean="0"/>
              <a:t>.” </a:t>
            </a:r>
            <a:r>
              <a:rPr lang="en-US" sz="2400" dirty="0" smtClean="0"/>
              <a:t>(</a:t>
            </a:r>
            <a:r>
              <a:rPr lang="en-US" sz="2400" dirty="0"/>
              <a:t>Donald </a:t>
            </a:r>
            <a:r>
              <a:rPr lang="en-US" sz="2400" dirty="0" smtClean="0"/>
              <a:t>Knuth).</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20000"/>
          </a:bodyPr>
          <a:lstStyle/>
          <a:p>
            <a:r>
              <a:rPr lang="it-IT" dirty="0" smtClean="0"/>
              <a:t>Per risolvere un problema computazionale, bisogna quindi coltivare e sviluppare l’intuito e l’ingegno del discente attraverso la comprensione iniziale della natura del problema stesso, seguita poi dalla progettazione di una appropriata procedura di risoluzione algoritmica (laddove possibile!), ovvero una sequenza di istruzioni formali che potranno poi essere tradotte in un linguaggio intellegibile al computer (programma), il tutto concluso da una meticolosa verifica della correttezza del risultato.</a:t>
            </a:r>
          </a:p>
          <a:p>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507</Words>
  <Application>Microsoft Office PowerPoint</Application>
  <PresentationFormat>Presentazione su schermo (4:3)</PresentationFormat>
  <Paragraphs>18</Paragraphs>
  <Slides>7</Slides>
  <Notes>0</Notes>
  <HiddenSlides>0</HiddenSlides>
  <MMClips>0</MMClips>
  <ScaleCrop>false</ScaleCrop>
  <HeadingPairs>
    <vt:vector size="4" baseType="variant">
      <vt:variant>
        <vt:lpstr>Tema</vt:lpstr>
      </vt:variant>
      <vt:variant>
        <vt:i4>1</vt:i4>
      </vt:variant>
      <vt:variant>
        <vt:lpstr>Titoli diapositive</vt:lpstr>
      </vt:variant>
      <vt:variant>
        <vt:i4>7</vt:i4>
      </vt:variant>
    </vt:vector>
  </HeadingPairs>
  <TitlesOfParts>
    <vt:vector size="8" baseType="lpstr">
      <vt:lpstr>Tema di Office</vt:lpstr>
      <vt:lpstr>Diapositiva 1</vt:lpstr>
      <vt:lpstr>informatica</vt:lpstr>
      <vt:lpstr>Diapositiva 3</vt:lpstr>
      <vt:lpstr>Diapositiva 4</vt:lpstr>
      <vt:lpstr>Perché computazionale</vt:lpstr>
      <vt:lpstr>Diapositiva 6</vt:lpstr>
      <vt:lpstr>Diapositiva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giuseppe.alessandri</dc:creator>
  <cp:lastModifiedBy>giuseppe.alessandri</cp:lastModifiedBy>
  <cp:revision>17</cp:revision>
  <dcterms:created xsi:type="dcterms:W3CDTF">2017-04-30T08:34:26Z</dcterms:created>
  <dcterms:modified xsi:type="dcterms:W3CDTF">2017-05-24T08:10:38Z</dcterms:modified>
</cp:coreProperties>
</file>